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handoutMasterIdLst>
    <p:handoutMasterId r:id="rId32"/>
  </p:handoutMasterIdLst>
  <p:sldIdLst>
    <p:sldId id="256" r:id="rId2"/>
    <p:sldId id="257" r:id="rId3"/>
    <p:sldId id="258" r:id="rId4"/>
    <p:sldId id="259" r:id="rId5"/>
    <p:sldId id="260" r:id="rId6"/>
    <p:sldId id="261" r:id="rId7"/>
    <p:sldId id="262" r:id="rId8"/>
    <p:sldId id="263" r:id="rId9"/>
    <p:sldId id="284" r:id="rId10"/>
    <p:sldId id="285"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2" r:id="rId29"/>
    <p:sldId id="281"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00" autoAdjust="0"/>
  </p:normalViewPr>
  <p:slideViewPr>
    <p:cSldViewPr>
      <p:cViewPr>
        <p:scale>
          <a:sx n="106" d="100"/>
          <a:sy n="106" d="100"/>
        </p:scale>
        <p:origin x="-258" y="-42"/>
      </p:cViewPr>
      <p:guideLst>
        <p:guide orient="horz" pos="2160"/>
        <p:guide pos="2880"/>
      </p:guideLst>
    </p:cSldViewPr>
  </p:slideViewPr>
  <p:outlineViewPr>
    <p:cViewPr>
      <p:scale>
        <a:sx n="33" d="100"/>
        <a:sy n="33" d="100"/>
      </p:scale>
      <p:origin x="42" y="873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26DD55-690C-41F9-B0F4-AED2D293E404}" type="datetimeFigureOut">
              <a:rPr lang="en-US" smtClean="0"/>
              <a:t>4/15/2014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D05DBCC-A5BB-4097-B1D0-5AD68894FB77}" type="slidenum">
              <a:rPr lang="en-US" smtClean="0"/>
              <a:t>‹#›</a:t>
            </a:fld>
            <a:endParaRPr lang="en-US"/>
          </a:p>
        </p:txBody>
      </p:sp>
    </p:spTree>
    <p:extLst>
      <p:ext uri="{BB962C8B-B14F-4D97-AF65-F5344CB8AC3E}">
        <p14:creationId xmlns:p14="http://schemas.microsoft.com/office/powerpoint/2010/main" val="340007048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3765BDF-BD5E-438C-9008-645B7095BA8C}" type="datetimeFigureOut">
              <a:rPr lang="en-US" smtClean="0"/>
              <a:pPr/>
              <a:t>4/15/2014</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25672A9-9316-45A4-B415-E1967EE458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25672A9-9316-45A4-B415-E1967EE458B7}"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25672A9-9316-45A4-B415-E1967EE458B7}"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25672A9-9316-45A4-B415-E1967EE458B7}"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425672A9-9316-45A4-B415-E1967EE458B7}"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425672A9-9316-45A4-B415-E1967EE458B7}"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425672A9-9316-45A4-B415-E1967EE458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3765BDF-BD5E-438C-9008-645B7095BA8C}" type="datetimeFigureOut">
              <a:rPr lang="en-US" smtClean="0"/>
              <a:pPr/>
              <a:t>4/15/2014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25672A9-9316-45A4-B415-E1967EE458B7}"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3765BDF-BD5E-438C-9008-645B7095BA8C}" type="datetimeFigureOut">
              <a:rPr lang="en-US" smtClean="0"/>
              <a:pPr/>
              <a:t>4/15/2014</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25672A9-9316-45A4-B415-E1967EE458B7}"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25672A9-9316-45A4-B415-E1967EE458B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3765BDF-BD5E-438C-9008-645B7095BA8C}" type="datetimeFigureOut">
              <a:rPr lang="en-US" smtClean="0"/>
              <a:pPr/>
              <a:t>4/15/2014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25672A9-9316-45A4-B415-E1967EE458B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3765BDF-BD5E-438C-9008-645B7095BA8C}" type="datetimeFigureOut">
              <a:rPr lang="en-US" smtClean="0"/>
              <a:pPr/>
              <a:t>4/15/2014</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25672A9-9316-45A4-B415-E1967EE458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opiophile.or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hyperlink" Target="http://www.deadiversion.udsoj.gov/" TargetMode="External"/><Relationship Id="rId1" Type="http://schemas.openxmlformats.org/officeDocument/2006/relationships/slideLayout" Target="../slideLayouts/slideLayout2.xml"/><Relationship Id="rId5" Type="http://schemas.openxmlformats.org/officeDocument/2006/relationships/hyperlink" Target="http://www.supportprop.org/" TargetMode="External"/><Relationship Id="rId4" Type="http://schemas.openxmlformats.org/officeDocument/2006/relationships/hyperlink" Target="http://www.bitterpill.i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Role of Opioid Medication in Chronic Pain Management</a:t>
            </a:r>
            <a:endParaRPr lang="en-US" dirty="0"/>
          </a:p>
        </p:txBody>
      </p:sp>
      <p:sp>
        <p:nvSpPr>
          <p:cNvPr id="3" name="Subtitle 2"/>
          <p:cNvSpPr>
            <a:spLocks noGrp="1"/>
          </p:cNvSpPr>
          <p:nvPr>
            <p:ph type="subTitle" idx="1"/>
          </p:nvPr>
        </p:nvSpPr>
        <p:spPr/>
        <p:txBody>
          <a:bodyPr/>
          <a:lstStyle/>
          <a:p>
            <a:r>
              <a:rPr lang="en-US" dirty="0" smtClean="0"/>
              <a:t>Lorraine Widdall, MS APRN BC</a:t>
            </a:r>
          </a:p>
          <a:p>
            <a:r>
              <a:rPr lang="en-US" dirty="0" smtClean="0"/>
              <a:t>Interventional Spine and Pain Center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Effective December 15, 2013</a:t>
            </a:r>
          </a:p>
          <a:p>
            <a:endParaRPr lang="en-US" dirty="0" smtClean="0"/>
          </a:p>
          <a:p>
            <a:r>
              <a:rPr lang="en-US" dirty="0" smtClean="0"/>
              <a:t>Emergency rule that temporarily adds provisions under P.L. 185-2013 (SEA246) regarding physicians prescribing opioids for chronic pain. </a:t>
            </a:r>
          </a:p>
          <a:p>
            <a:r>
              <a:rPr lang="en-US" dirty="0" smtClean="0"/>
              <a:t>Under Title 844 Medical Licensing Board of Indiana</a:t>
            </a:r>
          </a:p>
          <a:p>
            <a:endParaRPr lang="en-US" dirty="0"/>
          </a:p>
        </p:txBody>
      </p:sp>
      <p:sp>
        <p:nvSpPr>
          <p:cNvPr id="2" name="Title 1"/>
          <p:cNvSpPr>
            <a:spLocks noGrp="1"/>
          </p:cNvSpPr>
          <p:nvPr>
            <p:ph type="title"/>
          </p:nvPr>
        </p:nvSpPr>
        <p:spPr/>
        <p:txBody>
          <a:bodyPr>
            <a:normAutofit/>
          </a:bodyPr>
          <a:lstStyle/>
          <a:p>
            <a:r>
              <a:rPr lang="en-US" dirty="0" smtClean="0"/>
              <a:t>Indiana Prescribing Guidelines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Patients with chronic pain.</a:t>
            </a:r>
          </a:p>
          <a:p>
            <a:r>
              <a:rPr lang="en-US" b="1" dirty="0" smtClean="0"/>
              <a:t>Chronic Pain</a:t>
            </a:r>
            <a:r>
              <a:rPr lang="en-US" dirty="0" smtClean="0"/>
              <a:t> is defined in this document as:</a:t>
            </a:r>
          </a:p>
          <a:p>
            <a:pPr>
              <a:buNone/>
            </a:pPr>
            <a:r>
              <a:rPr lang="en-US" dirty="0"/>
              <a:t> </a:t>
            </a:r>
            <a:r>
              <a:rPr lang="en-US" dirty="0" smtClean="0"/>
              <a:t>   </a:t>
            </a:r>
            <a:r>
              <a:rPr lang="en-US" i="1" dirty="0" smtClean="0"/>
              <a:t>A state in which pain persists beyond the usual course of an acute disease or healing of an injury, or that may or may not be associated with an acute or chronic pathologic process that causes continuous or intermittent pain over months or years.</a:t>
            </a:r>
            <a:endParaRPr lang="en-US" i="1" dirty="0"/>
          </a:p>
        </p:txBody>
      </p:sp>
      <p:sp>
        <p:nvSpPr>
          <p:cNvPr id="2" name="Title 1"/>
          <p:cNvSpPr>
            <a:spLocks noGrp="1"/>
          </p:cNvSpPr>
          <p:nvPr>
            <p:ph type="title"/>
          </p:nvPr>
        </p:nvSpPr>
        <p:spPr/>
        <p:txBody>
          <a:bodyPr/>
          <a:lstStyle/>
          <a:p>
            <a:r>
              <a:rPr lang="en-US" dirty="0" smtClean="0"/>
              <a:t>Included: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Patients with a terminal condition</a:t>
            </a:r>
          </a:p>
          <a:p>
            <a:r>
              <a:rPr lang="en-US" dirty="0" smtClean="0"/>
              <a:t>Residents of a healthcare facility</a:t>
            </a:r>
          </a:p>
          <a:p>
            <a:r>
              <a:rPr lang="en-US" dirty="0" smtClean="0"/>
              <a:t>Patients enrolled in a hospice program</a:t>
            </a:r>
          </a:p>
          <a:p>
            <a:r>
              <a:rPr lang="en-US" dirty="0" smtClean="0"/>
              <a:t>Patients enrolled in an inpatient or outpatient palliative care program of a hospital</a:t>
            </a:r>
          </a:p>
          <a:p>
            <a:pPr>
              <a:buNone/>
            </a:pPr>
            <a:endParaRPr lang="en-US" dirty="0"/>
          </a:p>
        </p:txBody>
      </p:sp>
      <p:sp>
        <p:nvSpPr>
          <p:cNvPr id="2" name="Title 1"/>
          <p:cNvSpPr>
            <a:spLocks noGrp="1"/>
          </p:cNvSpPr>
          <p:nvPr>
            <p:ph type="title"/>
          </p:nvPr>
        </p:nvSpPr>
        <p:spPr/>
        <p:txBody>
          <a:bodyPr>
            <a:normAutofit/>
          </a:bodyPr>
          <a:lstStyle/>
          <a:p>
            <a:r>
              <a:rPr lang="en-US" dirty="0" smtClean="0"/>
              <a:t>Excluded: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Patient has been prescribed:</a:t>
            </a:r>
          </a:p>
          <a:p>
            <a:pPr>
              <a:buNone/>
            </a:pPr>
            <a:endParaRPr lang="en-US" dirty="0" smtClean="0"/>
          </a:p>
          <a:p>
            <a:pPr marL="514350" indent="-514350">
              <a:buAutoNum type="arabicPeriod"/>
            </a:pPr>
            <a:r>
              <a:rPr lang="en-US" dirty="0" smtClean="0"/>
              <a:t>More than 60 opioid containing pills a month; or</a:t>
            </a:r>
          </a:p>
          <a:p>
            <a:pPr marL="514350" indent="-514350">
              <a:buAutoNum type="arabicPeriod"/>
            </a:pPr>
            <a:r>
              <a:rPr lang="en-US" dirty="0" smtClean="0"/>
              <a:t>A morphine equivalent dose of more than 15 mg per day;</a:t>
            </a:r>
          </a:p>
          <a:p>
            <a:pPr marL="514350" indent="-514350">
              <a:buNone/>
            </a:pPr>
            <a:r>
              <a:rPr lang="en-US" dirty="0"/>
              <a:t> </a:t>
            </a:r>
            <a:r>
              <a:rPr lang="en-US" dirty="0" smtClean="0"/>
              <a:t>     for more than 3 consecutive months</a:t>
            </a:r>
            <a:endParaRPr lang="en-US" dirty="0"/>
          </a:p>
        </p:txBody>
      </p:sp>
      <p:sp>
        <p:nvSpPr>
          <p:cNvPr id="2" name="Title 1"/>
          <p:cNvSpPr>
            <a:spLocks noGrp="1"/>
          </p:cNvSpPr>
          <p:nvPr>
            <p:ph type="title"/>
          </p:nvPr>
        </p:nvSpPr>
        <p:spPr/>
        <p:txBody>
          <a:bodyPr/>
          <a:lstStyle/>
          <a:p>
            <a:r>
              <a:rPr lang="en-US" dirty="0" smtClean="0"/>
              <a:t>Guidelines apply when: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Evaluation and Risk stratification</a:t>
            </a:r>
          </a:p>
          <a:p>
            <a:r>
              <a:rPr lang="en-US" dirty="0" smtClean="0"/>
              <a:t>Education of the patient as to risks and benefits of opioid therapy as well as expectations related to prescription requests and proper medication use</a:t>
            </a:r>
          </a:p>
          <a:p>
            <a:r>
              <a:rPr lang="en-US" dirty="0" smtClean="0"/>
              <a:t>Continual monitoring and evaluation of therapy </a:t>
            </a:r>
          </a:p>
          <a:p>
            <a:r>
              <a:rPr lang="en-US" dirty="0" smtClean="0"/>
              <a:t>DOCUMENTATION</a:t>
            </a:r>
          </a:p>
        </p:txBody>
      </p:sp>
      <p:sp>
        <p:nvSpPr>
          <p:cNvPr id="2" name="Title 1"/>
          <p:cNvSpPr>
            <a:spLocks noGrp="1"/>
          </p:cNvSpPr>
          <p:nvPr>
            <p:ph type="title"/>
          </p:nvPr>
        </p:nvSpPr>
        <p:spPr/>
        <p:txBody>
          <a:bodyPr/>
          <a:lstStyle/>
          <a:p>
            <a:r>
              <a:rPr lang="en-US" dirty="0" smtClean="0"/>
              <a:t>Also included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Indiana legislature passed a law, in compliance with a federal mandate for states, requiring the Indiana Medical Licensing Board to develop an emergency opioid prescribing rule.</a:t>
            </a:r>
          </a:p>
          <a:p>
            <a:r>
              <a:rPr lang="en-US" dirty="0" smtClean="0"/>
              <a:t>Proliferation of “pill mills”</a:t>
            </a:r>
          </a:p>
          <a:p>
            <a:r>
              <a:rPr lang="en-US" dirty="0" smtClean="0"/>
              <a:t>Prescription drug abuse has become a bigger problem than all other illicit street drugs</a:t>
            </a:r>
          </a:p>
          <a:p>
            <a:r>
              <a:rPr lang="en-US" dirty="0" smtClean="0"/>
              <a:t>Pain has been treated as “5</a:t>
            </a:r>
            <a:r>
              <a:rPr lang="en-US" baseline="30000" dirty="0" smtClean="0"/>
              <a:t>th</a:t>
            </a:r>
            <a:r>
              <a:rPr lang="en-US" dirty="0" smtClean="0"/>
              <a:t> Vital Sign”</a:t>
            </a:r>
          </a:p>
          <a:p>
            <a:endParaRPr lang="en-US" dirty="0"/>
          </a:p>
        </p:txBody>
      </p:sp>
      <p:sp>
        <p:nvSpPr>
          <p:cNvPr id="2" name="Title 1"/>
          <p:cNvSpPr>
            <a:spLocks noGrp="1"/>
          </p:cNvSpPr>
          <p:nvPr>
            <p:ph type="title"/>
          </p:nvPr>
        </p:nvSpPr>
        <p:spPr/>
        <p:txBody>
          <a:bodyPr/>
          <a:lstStyle/>
          <a:p>
            <a:r>
              <a:rPr lang="en-US" dirty="0" smtClean="0"/>
              <a:t>Why?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a:p>
          <a:p>
            <a:pPr>
              <a:buNone/>
            </a:pPr>
            <a:r>
              <a:rPr lang="en-US" dirty="0"/>
              <a:t>  </a:t>
            </a:r>
            <a:r>
              <a:rPr lang="en-US" dirty="0" smtClean="0"/>
              <a:t> The US comprises 4% of the world’s population yet consumes 85% of the opioid medication.</a:t>
            </a:r>
          </a:p>
          <a:p>
            <a:pPr>
              <a:buNone/>
            </a:pPr>
            <a:endParaRPr lang="en-US" dirty="0" smtClean="0"/>
          </a:p>
          <a:p>
            <a:pPr>
              <a:buNone/>
            </a:pPr>
            <a:r>
              <a:rPr lang="en-US" dirty="0" smtClean="0"/>
              <a:t>                                       CDC</a:t>
            </a:r>
          </a:p>
        </p:txBody>
      </p:sp>
      <p:sp>
        <p:nvSpPr>
          <p:cNvPr id="2" name="Title 1"/>
          <p:cNvSpPr>
            <a:spLocks noGrp="1"/>
          </p:cNvSpPr>
          <p:nvPr>
            <p:ph type="title"/>
          </p:nvPr>
        </p:nvSpPr>
        <p:spPr/>
        <p:txBody>
          <a:bodyPr/>
          <a:lstStyle/>
          <a:p>
            <a:r>
              <a:rPr lang="en-US" dirty="0" smtClean="0"/>
              <a:t>Is there a problem?</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Detox in Lake County Jail exploding from prescription drugs (10:1 RX to heroin)</a:t>
            </a:r>
          </a:p>
          <a:p>
            <a:r>
              <a:rPr lang="en-US" dirty="0" smtClean="0"/>
              <a:t>Sheriff has established the High Intensity Drug Trafficking Task Force  (Seized over $7M in RX drugs in 2013, already over that for 2014)</a:t>
            </a:r>
          </a:p>
          <a:p>
            <a:endParaRPr lang="en-US" dirty="0" smtClean="0"/>
          </a:p>
          <a:p>
            <a:r>
              <a:rPr lang="en-US" dirty="0" smtClean="0"/>
              <a:t>New trend: heroin cut with BZA</a:t>
            </a:r>
          </a:p>
          <a:p>
            <a:r>
              <a:rPr lang="en-US" dirty="0" smtClean="0"/>
              <a:t>Wellbutrin and Gabapentin snorted together mimic heroin.</a:t>
            </a:r>
          </a:p>
          <a:p>
            <a:endParaRPr lang="en-US" dirty="0"/>
          </a:p>
        </p:txBody>
      </p:sp>
      <p:sp>
        <p:nvSpPr>
          <p:cNvPr id="3" name="Title 2"/>
          <p:cNvSpPr>
            <a:spLocks noGrp="1"/>
          </p:cNvSpPr>
          <p:nvPr>
            <p:ph type="title"/>
          </p:nvPr>
        </p:nvSpPr>
        <p:spPr/>
        <p:txBody>
          <a:bodyPr/>
          <a:lstStyle/>
          <a:p>
            <a:r>
              <a:rPr lang="en-US" dirty="0" smtClean="0"/>
              <a:t>      Lake County, IN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17</a:t>
            </a:r>
            <a:r>
              <a:rPr lang="en-US" baseline="30000" dirty="0" smtClean="0"/>
              <a:t>th</a:t>
            </a:r>
            <a:r>
              <a:rPr lang="en-US" dirty="0" smtClean="0"/>
              <a:t> in US for RX drug deaths</a:t>
            </a:r>
          </a:p>
          <a:p>
            <a:endParaRPr lang="en-US" dirty="0" smtClean="0"/>
          </a:p>
          <a:p>
            <a:r>
              <a:rPr lang="en-US" dirty="0" smtClean="0"/>
              <a:t>Porter county #1 in IN for heroin deaths</a:t>
            </a:r>
          </a:p>
          <a:p>
            <a:endParaRPr lang="en-US" dirty="0" smtClean="0"/>
          </a:p>
          <a:p>
            <a:r>
              <a:rPr lang="en-US" dirty="0" smtClean="0"/>
              <a:t>In 2013, the OAG filed disciplinary complaints against 15 physicians for overprescribing pain medication; so far in 2014 they have already surpassed that number</a:t>
            </a:r>
            <a:endParaRPr lang="en-US" dirty="0"/>
          </a:p>
        </p:txBody>
      </p:sp>
      <p:sp>
        <p:nvSpPr>
          <p:cNvPr id="3" name="Title 2"/>
          <p:cNvSpPr>
            <a:spLocks noGrp="1"/>
          </p:cNvSpPr>
          <p:nvPr>
            <p:ph type="title"/>
          </p:nvPr>
        </p:nvSpPr>
        <p:spPr/>
        <p:txBody>
          <a:bodyPr/>
          <a:lstStyle/>
          <a:p>
            <a:r>
              <a:rPr lang="en-US" dirty="0" smtClean="0"/>
              <a:t>                 Indiana</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Procedures</a:t>
            </a:r>
            <a:endParaRPr lang="en-US" dirty="0"/>
          </a:p>
          <a:p>
            <a:r>
              <a:rPr lang="en-US" dirty="0" smtClean="0"/>
              <a:t>Physical therapy/Aquatic therapy</a:t>
            </a:r>
          </a:p>
          <a:p>
            <a:r>
              <a:rPr lang="en-US" dirty="0" smtClean="0"/>
              <a:t>Lifestyle changes</a:t>
            </a:r>
          </a:p>
          <a:p>
            <a:r>
              <a:rPr lang="en-US" dirty="0" smtClean="0"/>
              <a:t>NSAID</a:t>
            </a:r>
          </a:p>
          <a:p>
            <a:r>
              <a:rPr lang="en-US" dirty="0" smtClean="0"/>
              <a:t>Adjuvant medications</a:t>
            </a:r>
          </a:p>
          <a:p>
            <a:r>
              <a:rPr lang="en-US" dirty="0" smtClean="0"/>
              <a:t>Psychological counseling</a:t>
            </a:r>
          </a:p>
          <a:p>
            <a:r>
              <a:rPr lang="en-US" dirty="0" smtClean="0"/>
              <a:t>Alternative treatments</a:t>
            </a:r>
          </a:p>
        </p:txBody>
      </p:sp>
      <p:sp>
        <p:nvSpPr>
          <p:cNvPr id="2" name="Title 1"/>
          <p:cNvSpPr>
            <a:spLocks noGrp="1"/>
          </p:cNvSpPr>
          <p:nvPr>
            <p:ph type="title"/>
          </p:nvPr>
        </p:nvSpPr>
        <p:spPr/>
        <p:txBody>
          <a:bodyPr/>
          <a:lstStyle/>
          <a:p>
            <a:r>
              <a:rPr lang="en-US" dirty="0" smtClean="0"/>
              <a:t>Opioid Free Treatment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Epidural Steroid Injections</a:t>
            </a:r>
          </a:p>
          <a:p>
            <a:r>
              <a:rPr lang="en-US" dirty="0" smtClean="0"/>
              <a:t>Joint injections</a:t>
            </a:r>
          </a:p>
          <a:p>
            <a:pPr>
              <a:buNone/>
            </a:pPr>
            <a:r>
              <a:rPr lang="en-US" dirty="0"/>
              <a:t> </a:t>
            </a:r>
            <a:r>
              <a:rPr lang="en-US" dirty="0" smtClean="0"/>
              <a:t>      Steroid/Hyaluronate</a:t>
            </a:r>
            <a:r>
              <a:rPr lang="en-US" dirty="0"/>
              <a:t> </a:t>
            </a:r>
            <a:r>
              <a:rPr lang="en-US" dirty="0" smtClean="0"/>
              <a:t>(Synvisc or Hyalgan)</a:t>
            </a:r>
          </a:p>
          <a:p>
            <a:r>
              <a:rPr lang="en-US" dirty="0" smtClean="0"/>
              <a:t>Trigger Point Injections </a:t>
            </a:r>
          </a:p>
          <a:p>
            <a:r>
              <a:rPr lang="en-US" dirty="0" smtClean="0"/>
              <a:t>Scar Neuroma Injections</a:t>
            </a:r>
          </a:p>
          <a:p>
            <a:r>
              <a:rPr lang="en-US" dirty="0" smtClean="0"/>
              <a:t>Nerve Blocks  (Chemical/Thermal)</a:t>
            </a:r>
          </a:p>
          <a:p>
            <a:r>
              <a:rPr lang="en-US" dirty="0" smtClean="0"/>
              <a:t>Chemodenervation (Botox)</a:t>
            </a:r>
          </a:p>
          <a:p>
            <a:endParaRPr lang="en-US" dirty="0"/>
          </a:p>
        </p:txBody>
      </p:sp>
      <p:sp>
        <p:nvSpPr>
          <p:cNvPr id="2" name="Title 1"/>
          <p:cNvSpPr>
            <a:spLocks noGrp="1"/>
          </p:cNvSpPr>
          <p:nvPr>
            <p:ph type="title"/>
          </p:nvPr>
        </p:nvSpPr>
        <p:spPr/>
        <p:txBody>
          <a:bodyPr/>
          <a:lstStyle/>
          <a:p>
            <a:r>
              <a:rPr lang="en-US" dirty="0" smtClean="0"/>
              <a:t>Procedures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Aquatic Therapy</a:t>
            </a:r>
          </a:p>
          <a:p>
            <a:endParaRPr lang="en-US" dirty="0"/>
          </a:p>
          <a:p>
            <a:r>
              <a:rPr lang="en-US" dirty="0" smtClean="0"/>
              <a:t>Land Based</a:t>
            </a:r>
          </a:p>
          <a:p>
            <a:endParaRPr lang="en-US" dirty="0"/>
          </a:p>
          <a:p>
            <a:r>
              <a:rPr lang="en-US" dirty="0" smtClean="0"/>
              <a:t>Home exercise program</a:t>
            </a:r>
            <a:endParaRPr lang="en-US" dirty="0"/>
          </a:p>
        </p:txBody>
      </p:sp>
      <p:sp>
        <p:nvSpPr>
          <p:cNvPr id="2" name="Title 1"/>
          <p:cNvSpPr>
            <a:spLocks noGrp="1"/>
          </p:cNvSpPr>
          <p:nvPr>
            <p:ph type="title"/>
          </p:nvPr>
        </p:nvSpPr>
        <p:spPr/>
        <p:txBody>
          <a:bodyPr/>
          <a:lstStyle/>
          <a:p>
            <a:r>
              <a:rPr lang="en-US" dirty="0" smtClean="0"/>
              <a:t>Physical Therapy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Weight loss</a:t>
            </a:r>
          </a:p>
          <a:p>
            <a:r>
              <a:rPr lang="en-US" dirty="0" smtClean="0"/>
              <a:t>Smoking Cessation</a:t>
            </a:r>
          </a:p>
          <a:p>
            <a:r>
              <a:rPr lang="en-US" dirty="0" smtClean="0"/>
              <a:t>Activity pacing</a:t>
            </a:r>
          </a:p>
          <a:p>
            <a:r>
              <a:rPr lang="en-US" dirty="0" smtClean="0"/>
              <a:t>Back to work (work hardening/conditioning/restrictions)</a:t>
            </a:r>
          </a:p>
          <a:p>
            <a:r>
              <a:rPr lang="en-US" dirty="0" smtClean="0"/>
              <a:t>Exercise</a:t>
            </a:r>
          </a:p>
          <a:p>
            <a:pPr>
              <a:buNone/>
            </a:pPr>
            <a:endParaRPr lang="en-US" dirty="0" smtClean="0"/>
          </a:p>
          <a:p>
            <a:endParaRPr lang="en-US" dirty="0"/>
          </a:p>
        </p:txBody>
      </p:sp>
      <p:sp>
        <p:nvSpPr>
          <p:cNvPr id="2" name="Title 1"/>
          <p:cNvSpPr>
            <a:spLocks noGrp="1"/>
          </p:cNvSpPr>
          <p:nvPr>
            <p:ph type="title"/>
          </p:nvPr>
        </p:nvSpPr>
        <p:spPr/>
        <p:txBody>
          <a:bodyPr/>
          <a:lstStyle/>
          <a:p>
            <a:r>
              <a:rPr lang="en-US" dirty="0" smtClean="0"/>
              <a:t>Lifestyle Changes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OTC ibuprofen and naproxen</a:t>
            </a:r>
          </a:p>
          <a:p>
            <a:r>
              <a:rPr lang="en-US" dirty="0" smtClean="0"/>
              <a:t>Prescription</a:t>
            </a:r>
          </a:p>
          <a:p>
            <a:pPr>
              <a:buNone/>
            </a:pPr>
            <a:r>
              <a:rPr lang="en-US" dirty="0" smtClean="0"/>
              <a:t>        Mobic, Celebrex, Motrin, Diclofenac</a:t>
            </a:r>
          </a:p>
          <a:p>
            <a:r>
              <a:rPr lang="en-US" dirty="0" smtClean="0"/>
              <a:t>Tylenol</a:t>
            </a:r>
          </a:p>
          <a:p>
            <a:r>
              <a:rPr lang="en-US" dirty="0" smtClean="0"/>
              <a:t>Topical preparations </a:t>
            </a:r>
          </a:p>
          <a:p>
            <a:pPr>
              <a:buNone/>
            </a:pPr>
            <a:r>
              <a:rPr lang="en-US" dirty="0" smtClean="0"/>
              <a:t>         Pennsaid, Voltaren Gel, Flector patches</a:t>
            </a:r>
            <a:endParaRPr lang="en-US" dirty="0"/>
          </a:p>
        </p:txBody>
      </p:sp>
      <p:sp>
        <p:nvSpPr>
          <p:cNvPr id="2" name="Title 1"/>
          <p:cNvSpPr>
            <a:spLocks noGrp="1"/>
          </p:cNvSpPr>
          <p:nvPr>
            <p:ph type="title"/>
          </p:nvPr>
        </p:nvSpPr>
        <p:spPr/>
        <p:txBody>
          <a:bodyPr/>
          <a:lstStyle/>
          <a:p>
            <a:r>
              <a:rPr lang="en-US" dirty="0" smtClean="0"/>
              <a:t>NSAID’s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Antidepressants</a:t>
            </a:r>
            <a:r>
              <a:rPr lang="en-US" dirty="0" smtClean="0"/>
              <a:t>: Nortriptyline, Amitriptyline, Effexor, Cymbalta, Savella</a:t>
            </a:r>
          </a:p>
          <a:p>
            <a:r>
              <a:rPr lang="en-US" b="1" dirty="0" smtClean="0"/>
              <a:t>Antiseizures</a:t>
            </a:r>
            <a:r>
              <a:rPr lang="en-US" dirty="0" smtClean="0"/>
              <a:t>: Gabapentin, Lyrica, Topamax, Lamitcal, Tegretol, Gralise</a:t>
            </a:r>
          </a:p>
          <a:p>
            <a:r>
              <a:rPr lang="en-US" b="1" dirty="0" smtClean="0"/>
              <a:t>Muscle Relaxants</a:t>
            </a:r>
            <a:r>
              <a:rPr lang="en-US" dirty="0" smtClean="0"/>
              <a:t>: </a:t>
            </a:r>
            <a:r>
              <a:rPr lang="en-US" b="1" dirty="0" smtClean="0"/>
              <a:t>Baclofen</a:t>
            </a:r>
            <a:r>
              <a:rPr lang="en-US" dirty="0" smtClean="0"/>
              <a:t>, </a:t>
            </a:r>
            <a:r>
              <a:rPr lang="en-US" b="1" dirty="0" smtClean="0"/>
              <a:t>Tizanadine</a:t>
            </a:r>
            <a:r>
              <a:rPr lang="en-US" dirty="0" smtClean="0"/>
              <a:t>, Flexeril, Zanaflex, Robaxin, Skelaxin, (Exclude Soma)</a:t>
            </a:r>
          </a:p>
          <a:p>
            <a:r>
              <a:rPr lang="en-US" b="1" dirty="0" smtClean="0"/>
              <a:t>Sedative/Antianxiety</a:t>
            </a:r>
            <a:r>
              <a:rPr lang="en-US" dirty="0" smtClean="0"/>
              <a:t>: Valium, Xanax, Klonopin</a:t>
            </a:r>
          </a:p>
          <a:p>
            <a:r>
              <a:rPr lang="en-US" b="1" dirty="0" smtClean="0"/>
              <a:t>Topical</a:t>
            </a:r>
            <a:r>
              <a:rPr lang="en-US" dirty="0" smtClean="0"/>
              <a:t>:  Lidoderm</a:t>
            </a:r>
            <a:endParaRPr lang="en-US" dirty="0"/>
          </a:p>
        </p:txBody>
      </p:sp>
      <p:sp>
        <p:nvSpPr>
          <p:cNvPr id="2" name="Title 1"/>
          <p:cNvSpPr>
            <a:spLocks noGrp="1"/>
          </p:cNvSpPr>
          <p:nvPr>
            <p:ph type="title"/>
          </p:nvPr>
        </p:nvSpPr>
        <p:spPr/>
        <p:txBody>
          <a:bodyPr/>
          <a:lstStyle/>
          <a:p>
            <a:r>
              <a:rPr lang="en-US" dirty="0" smtClean="0"/>
              <a:t>Adjuvant Medications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Evaluation is ALWAYS appropriate</a:t>
            </a:r>
          </a:p>
          <a:p>
            <a:r>
              <a:rPr lang="en-US" dirty="0" smtClean="0"/>
              <a:t>Treat underlying issues that are closely related to pain such as depression and sexual abuse</a:t>
            </a:r>
          </a:p>
          <a:p>
            <a:r>
              <a:rPr lang="en-US" dirty="0" smtClean="0"/>
              <a:t>Biofeedback</a:t>
            </a:r>
          </a:p>
          <a:p>
            <a:r>
              <a:rPr lang="en-US" dirty="0" smtClean="0"/>
              <a:t>Relaxation/meditation</a:t>
            </a:r>
          </a:p>
          <a:p>
            <a:r>
              <a:rPr lang="en-US" dirty="0" smtClean="0"/>
              <a:t>Imagery</a:t>
            </a:r>
          </a:p>
          <a:p>
            <a:r>
              <a:rPr lang="en-US" dirty="0" smtClean="0"/>
              <a:t>Music therapy</a:t>
            </a:r>
            <a:endParaRPr lang="en-US" dirty="0"/>
          </a:p>
        </p:txBody>
      </p:sp>
      <p:sp>
        <p:nvSpPr>
          <p:cNvPr id="2" name="Title 1"/>
          <p:cNvSpPr>
            <a:spLocks noGrp="1"/>
          </p:cNvSpPr>
          <p:nvPr>
            <p:ph type="title"/>
          </p:nvPr>
        </p:nvSpPr>
        <p:spPr/>
        <p:txBody>
          <a:bodyPr/>
          <a:lstStyle/>
          <a:p>
            <a:r>
              <a:rPr lang="en-US" dirty="0" smtClean="0"/>
              <a:t>Psychological Counseling</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Acupuncture</a:t>
            </a:r>
          </a:p>
          <a:p>
            <a:r>
              <a:rPr lang="en-US" dirty="0" smtClean="0"/>
              <a:t>Acupressure</a:t>
            </a:r>
          </a:p>
          <a:p>
            <a:r>
              <a:rPr lang="en-US" dirty="0" smtClean="0"/>
              <a:t>Massage</a:t>
            </a:r>
          </a:p>
          <a:p>
            <a:r>
              <a:rPr lang="en-US" dirty="0" smtClean="0"/>
              <a:t>Hypnosis</a:t>
            </a:r>
          </a:p>
          <a:p>
            <a:endParaRPr lang="en-US" dirty="0"/>
          </a:p>
        </p:txBody>
      </p:sp>
      <p:sp>
        <p:nvSpPr>
          <p:cNvPr id="2" name="Title 1"/>
          <p:cNvSpPr>
            <a:spLocks noGrp="1"/>
          </p:cNvSpPr>
          <p:nvPr>
            <p:ph type="title"/>
          </p:nvPr>
        </p:nvSpPr>
        <p:spPr/>
        <p:txBody>
          <a:bodyPr/>
          <a:lstStyle/>
          <a:p>
            <a:r>
              <a:rPr lang="en-US" dirty="0" smtClean="0"/>
              <a:t>Alternative Treatments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Evaluation and risk stratification</a:t>
            </a:r>
          </a:p>
          <a:p>
            <a:pPr>
              <a:buNone/>
            </a:pPr>
            <a:r>
              <a:rPr lang="en-US" dirty="0"/>
              <a:t> </a:t>
            </a:r>
            <a:r>
              <a:rPr lang="en-US" dirty="0" smtClean="0"/>
              <a:t>   History and physical</a:t>
            </a:r>
          </a:p>
          <a:p>
            <a:pPr>
              <a:buNone/>
            </a:pPr>
            <a:endParaRPr lang="en-US" dirty="0" smtClean="0"/>
          </a:p>
          <a:p>
            <a:pPr>
              <a:buNone/>
            </a:pPr>
            <a:r>
              <a:rPr lang="en-US" dirty="0"/>
              <a:t> </a:t>
            </a:r>
            <a:r>
              <a:rPr lang="en-US" dirty="0" smtClean="0"/>
              <a:t>   Obtain and review records from other               providers</a:t>
            </a:r>
          </a:p>
          <a:p>
            <a:pPr>
              <a:buNone/>
            </a:pPr>
            <a:endParaRPr lang="en-US" dirty="0" smtClean="0"/>
          </a:p>
          <a:p>
            <a:pPr>
              <a:buNone/>
            </a:pPr>
            <a:r>
              <a:rPr lang="en-US" dirty="0"/>
              <a:t> </a:t>
            </a:r>
            <a:r>
              <a:rPr lang="en-US" dirty="0" smtClean="0"/>
              <a:t>   Objective pain assessment tool</a:t>
            </a:r>
          </a:p>
          <a:p>
            <a:pPr>
              <a:buNone/>
            </a:pPr>
            <a:endParaRPr lang="en-US" dirty="0" smtClean="0"/>
          </a:p>
          <a:p>
            <a:pPr>
              <a:buNone/>
            </a:pPr>
            <a:r>
              <a:rPr lang="en-US" dirty="0"/>
              <a:t> </a:t>
            </a:r>
            <a:r>
              <a:rPr lang="en-US" dirty="0" smtClean="0"/>
              <a:t>   Risk for substance abuse tool (SOAPP)</a:t>
            </a:r>
          </a:p>
          <a:p>
            <a:pPr>
              <a:buNone/>
            </a:pPr>
            <a:endParaRPr lang="en-US" dirty="0" smtClean="0"/>
          </a:p>
          <a:p>
            <a:pPr>
              <a:buNone/>
            </a:pPr>
            <a:r>
              <a:rPr lang="en-US" dirty="0"/>
              <a:t> </a:t>
            </a:r>
            <a:r>
              <a:rPr lang="en-US" dirty="0" smtClean="0"/>
              <a:t>   Establish working diagnosis and tailor a treatment plan </a:t>
            </a:r>
            <a:endParaRPr lang="en-US" dirty="0"/>
          </a:p>
        </p:txBody>
      </p:sp>
      <p:sp>
        <p:nvSpPr>
          <p:cNvPr id="2" name="Title 1"/>
          <p:cNvSpPr>
            <a:spLocks noGrp="1"/>
          </p:cNvSpPr>
          <p:nvPr>
            <p:ph type="title"/>
          </p:nvPr>
        </p:nvSpPr>
        <p:spPr/>
        <p:txBody>
          <a:bodyPr/>
          <a:lstStyle/>
          <a:p>
            <a:r>
              <a:rPr lang="en-US" dirty="0" smtClean="0"/>
              <a:t>Managing Opioid Therapy</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Risks/benefits and expectations</a:t>
            </a:r>
          </a:p>
          <a:p>
            <a:pPr>
              <a:buNone/>
            </a:pPr>
            <a:r>
              <a:rPr lang="en-US" dirty="0" smtClean="0"/>
              <a:t>    Discuss alternative modalities to opioids</a:t>
            </a:r>
          </a:p>
          <a:p>
            <a:pPr>
              <a:buNone/>
            </a:pPr>
            <a:endParaRPr lang="en-US" dirty="0" smtClean="0"/>
          </a:p>
          <a:p>
            <a:pPr>
              <a:buNone/>
            </a:pPr>
            <a:r>
              <a:rPr lang="en-US" dirty="0"/>
              <a:t> </a:t>
            </a:r>
            <a:r>
              <a:rPr lang="en-US" dirty="0" smtClean="0"/>
              <a:t>   Simple and clear explanation to help patient understand the key elements of their treatment plan</a:t>
            </a:r>
          </a:p>
          <a:p>
            <a:pPr>
              <a:buNone/>
            </a:pPr>
            <a:endParaRPr lang="en-US" dirty="0" smtClean="0"/>
          </a:p>
          <a:p>
            <a:pPr>
              <a:buNone/>
            </a:pPr>
            <a:r>
              <a:rPr lang="en-US" dirty="0"/>
              <a:t> </a:t>
            </a:r>
            <a:r>
              <a:rPr lang="en-US" dirty="0" smtClean="0"/>
              <a:t>   Discuss with females ages 14-55 with childbearing potential possible risks to the fetus</a:t>
            </a:r>
            <a:endParaRPr lang="en-US" dirty="0"/>
          </a:p>
        </p:txBody>
      </p:sp>
      <p:sp>
        <p:nvSpPr>
          <p:cNvPr id="2" name="Title 1"/>
          <p:cNvSpPr>
            <a:spLocks noGrp="1"/>
          </p:cNvSpPr>
          <p:nvPr>
            <p:ph type="title"/>
          </p:nvPr>
        </p:nvSpPr>
        <p:spPr/>
        <p:txBody>
          <a:bodyPr/>
          <a:lstStyle/>
          <a:p>
            <a:r>
              <a:rPr lang="en-US" dirty="0" smtClean="0"/>
              <a:t>Managing Opioid Therapy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Review and sign a treatment agreement which shall include at least the following:</a:t>
            </a:r>
          </a:p>
          <a:p>
            <a:pPr>
              <a:buNone/>
            </a:pPr>
            <a:r>
              <a:rPr lang="en-US" dirty="0" smtClean="0"/>
              <a:t>     1. Goals of treatment</a:t>
            </a:r>
          </a:p>
          <a:p>
            <a:pPr>
              <a:buNone/>
            </a:pPr>
            <a:r>
              <a:rPr lang="en-US" dirty="0"/>
              <a:t> </a:t>
            </a:r>
            <a:r>
              <a:rPr lang="en-US" dirty="0" smtClean="0"/>
              <a:t>    2. Consent to drug testing*****(delayed until 1/1/15 due to ACLU lawsuit filed 1/8)</a:t>
            </a:r>
          </a:p>
          <a:p>
            <a:pPr>
              <a:buNone/>
            </a:pPr>
            <a:r>
              <a:rPr lang="en-US" dirty="0"/>
              <a:t> </a:t>
            </a:r>
            <a:r>
              <a:rPr lang="en-US" dirty="0" smtClean="0"/>
              <a:t>    3. Physician prescribing policies which must include (at least) that the medication be taken as prescribed and not shared with anyone else.</a:t>
            </a:r>
          </a:p>
          <a:p>
            <a:pPr>
              <a:buNone/>
            </a:pPr>
            <a:r>
              <a:rPr lang="en-US" dirty="0"/>
              <a:t> </a:t>
            </a:r>
            <a:r>
              <a:rPr lang="en-US" dirty="0" smtClean="0"/>
              <a:t>         </a:t>
            </a:r>
            <a:endParaRPr lang="en-US" dirty="0"/>
          </a:p>
        </p:txBody>
      </p:sp>
      <p:sp>
        <p:nvSpPr>
          <p:cNvPr id="2" name="Title 1"/>
          <p:cNvSpPr>
            <a:spLocks noGrp="1"/>
          </p:cNvSpPr>
          <p:nvPr>
            <p:ph type="title"/>
          </p:nvPr>
        </p:nvSpPr>
        <p:spPr/>
        <p:txBody>
          <a:bodyPr>
            <a:normAutofit/>
          </a:bodyPr>
          <a:lstStyle/>
          <a:p>
            <a:r>
              <a:rPr lang="en-US" dirty="0" smtClean="0"/>
              <a:t>Managing Opioid Therapy</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4. A requirement that the patient inform the physician about any other controlled substances prescribed or taken.</a:t>
            </a:r>
          </a:p>
          <a:p>
            <a:pPr>
              <a:buNone/>
            </a:pPr>
            <a:r>
              <a:rPr lang="en-US" dirty="0"/>
              <a:t> </a:t>
            </a:r>
            <a:r>
              <a:rPr lang="en-US" dirty="0" smtClean="0"/>
              <a:t>  5. Permission for random pill counts</a:t>
            </a:r>
          </a:p>
          <a:p>
            <a:pPr>
              <a:buNone/>
            </a:pPr>
            <a:r>
              <a:rPr lang="en-US" dirty="0"/>
              <a:t> </a:t>
            </a:r>
            <a:r>
              <a:rPr lang="en-US" dirty="0" smtClean="0"/>
              <a:t>  6. Reasons that the opioid therapy may be discontinued or changed by the physician.</a:t>
            </a:r>
          </a:p>
          <a:p>
            <a:pPr>
              <a:buNone/>
            </a:pPr>
            <a:r>
              <a:rPr lang="en-US" dirty="0" smtClean="0"/>
              <a:t>*A copy of this agreement is to be retained in the patient’s chart.</a:t>
            </a:r>
            <a:endParaRPr lang="en-US" dirty="0"/>
          </a:p>
        </p:txBody>
      </p:sp>
      <p:sp>
        <p:nvSpPr>
          <p:cNvPr id="2" name="Title 1"/>
          <p:cNvSpPr>
            <a:spLocks noGrp="1"/>
          </p:cNvSpPr>
          <p:nvPr>
            <p:ph type="title"/>
          </p:nvPr>
        </p:nvSpPr>
        <p:spPr/>
        <p:txBody>
          <a:bodyPr/>
          <a:lstStyle/>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Periodic scheduled face to face visits</a:t>
            </a:r>
          </a:p>
          <a:p>
            <a:pPr>
              <a:buNone/>
            </a:pPr>
            <a:r>
              <a:rPr lang="en-US" dirty="0"/>
              <a:t> </a:t>
            </a:r>
            <a:r>
              <a:rPr lang="en-US" dirty="0" smtClean="0"/>
              <a:t>   Stable medication regime: at least every 4 months</a:t>
            </a:r>
          </a:p>
          <a:p>
            <a:pPr>
              <a:buNone/>
            </a:pPr>
            <a:r>
              <a:rPr lang="en-US" dirty="0"/>
              <a:t> </a:t>
            </a:r>
            <a:r>
              <a:rPr lang="en-US" dirty="0" smtClean="0"/>
              <a:t>   Changed medication regime: at least every 2 months</a:t>
            </a:r>
          </a:p>
          <a:p>
            <a:pPr>
              <a:buNone/>
            </a:pPr>
            <a:r>
              <a:rPr lang="en-US" dirty="0"/>
              <a:t> </a:t>
            </a:r>
            <a:r>
              <a:rPr lang="en-US" dirty="0" smtClean="0"/>
              <a:t>   During the visit, evaluate progress and compliance and set clear expectations along the way (such as participation in physical therapy)</a:t>
            </a:r>
          </a:p>
          <a:p>
            <a:pPr>
              <a:buNone/>
            </a:pPr>
            <a:r>
              <a:rPr lang="en-US" dirty="0"/>
              <a:t> </a:t>
            </a:r>
            <a:r>
              <a:rPr lang="en-US" dirty="0" smtClean="0"/>
              <a:t>   </a:t>
            </a:r>
          </a:p>
          <a:p>
            <a:pPr>
              <a:buNone/>
            </a:pPr>
            <a:r>
              <a:rPr lang="en-US" dirty="0"/>
              <a:t> </a:t>
            </a:r>
            <a:r>
              <a:rPr lang="en-US" dirty="0" smtClean="0"/>
              <a:t>  </a:t>
            </a:r>
            <a:endParaRPr lang="en-US" dirty="0"/>
          </a:p>
        </p:txBody>
      </p:sp>
      <p:sp>
        <p:nvSpPr>
          <p:cNvPr id="2" name="Title 1"/>
          <p:cNvSpPr>
            <a:spLocks noGrp="1"/>
          </p:cNvSpPr>
          <p:nvPr>
            <p:ph type="title"/>
          </p:nvPr>
        </p:nvSpPr>
        <p:spPr/>
        <p:txBody>
          <a:bodyPr/>
          <a:lstStyle/>
          <a:p>
            <a:r>
              <a:rPr lang="en-US" dirty="0" smtClean="0"/>
              <a:t>Managing Opioid Therapy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INSPECT</a:t>
            </a:r>
          </a:p>
          <a:p>
            <a:pPr>
              <a:buNone/>
            </a:pPr>
            <a:r>
              <a:rPr lang="en-US" dirty="0"/>
              <a:t> </a:t>
            </a:r>
            <a:r>
              <a:rPr lang="en-US" dirty="0" smtClean="0"/>
              <a:t>   At the outset of an opioid treatment plan and at least annually thereafter.</a:t>
            </a:r>
          </a:p>
          <a:p>
            <a:pPr>
              <a:buNone/>
            </a:pPr>
            <a:r>
              <a:rPr lang="en-US" dirty="0"/>
              <a:t> </a:t>
            </a:r>
            <a:r>
              <a:rPr lang="en-US" dirty="0" smtClean="0"/>
              <a:t>   Document in chart the consistency with physician’s knowledge of patient’s controlled substance history</a:t>
            </a:r>
            <a:endParaRPr lang="en-US" dirty="0"/>
          </a:p>
        </p:txBody>
      </p:sp>
      <p:sp>
        <p:nvSpPr>
          <p:cNvPr id="2" name="Title 1"/>
          <p:cNvSpPr>
            <a:spLocks noGrp="1"/>
          </p:cNvSpPr>
          <p:nvPr>
            <p:ph type="title"/>
          </p:nvPr>
        </p:nvSpPr>
        <p:spPr/>
        <p:txBody>
          <a:bodyPr/>
          <a:lstStyle/>
          <a:p>
            <a:r>
              <a:rPr lang="en-US" dirty="0" smtClean="0"/>
              <a:t>Managing Opioid Therapy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Drug Testing</a:t>
            </a:r>
          </a:p>
          <a:p>
            <a:pPr>
              <a:buNone/>
            </a:pPr>
            <a:r>
              <a:rPr lang="en-US" dirty="0"/>
              <a:t> </a:t>
            </a:r>
            <a:r>
              <a:rPr lang="en-US" dirty="0" smtClean="0"/>
              <a:t>At the outset of opioid treatment plan and at least annually thereafter.</a:t>
            </a:r>
          </a:p>
          <a:p>
            <a:pPr>
              <a:buNone/>
            </a:pPr>
            <a:r>
              <a:rPr lang="en-US" dirty="0"/>
              <a:t> </a:t>
            </a:r>
            <a:r>
              <a:rPr lang="en-US" dirty="0" smtClean="0"/>
              <a:t>Doesn’t specify serum, urine or saliva</a:t>
            </a:r>
          </a:p>
          <a:p>
            <a:pPr>
              <a:buNone/>
            </a:pPr>
            <a:r>
              <a:rPr lang="en-US" dirty="0"/>
              <a:t> </a:t>
            </a:r>
            <a:r>
              <a:rPr lang="en-US" dirty="0" smtClean="0"/>
              <a:t>Must include confirmatory test results</a:t>
            </a:r>
          </a:p>
          <a:p>
            <a:pPr>
              <a:buNone/>
            </a:pPr>
            <a:r>
              <a:rPr lang="en-US" dirty="0"/>
              <a:t> </a:t>
            </a:r>
            <a:r>
              <a:rPr lang="en-US" dirty="0" smtClean="0"/>
              <a:t>Inconsistencies or presence of illicits require  review of treatment plan.</a:t>
            </a:r>
          </a:p>
          <a:p>
            <a:pPr>
              <a:buNone/>
            </a:pPr>
            <a:r>
              <a:rPr lang="en-US" dirty="0"/>
              <a:t> </a:t>
            </a:r>
            <a:r>
              <a:rPr lang="en-US" dirty="0" smtClean="0"/>
              <a:t>Documentation of revised plan and discussion with patient must be recorded in chart.</a:t>
            </a:r>
            <a:endParaRPr lang="en-US" dirty="0"/>
          </a:p>
        </p:txBody>
      </p:sp>
      <p:sp>
        <p:nvSpPr>
          <p:cNvPr id="2" name="Title 1"/>
          <p:cNvSpPr>
            <a:spLocks noGrp="1"/>
          </p:cNvSpPr>
          <p:nvPr>
            <p:ph type="title"/>
          </p:nvPr>
        </p:nvSpPr>
        <p:spPr/>
        <p:txBody>
          <a:bodyPr/>
          <a:lstStyle/>
          <a:p>
            <a:r>
              <a:rPr lang="en-US" dirty="0" smtClean="0"/>
              <a:t>Managing Opioid Therapy</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When a patient’s opioid dose reaches a morphine equivalent of 60 mg/day:</a:t>
            </a:r>
          </a:p>
          <a:p>
            <a:endParaRPr lang="en-US" dirty="0" smtClean="0"/>
          </a:p>
          <a:p>
            <a:pPr>
              <a:buNone/>
            </a:pPr>
            <a:r>
              <a:rPr lang="en-US" dirty="0"/>
              <a:t> </a:t>
            </a:r>
            <a:r>
              <a:rPr lang="en-US" dirty="0" smtClean="0"/>
              <a:t>  Face to face review of treatment plan</a:t>
            </a:r>
          </a:p>
          <a:p>
            <a:pPr>
              <a:buNone/>
            </a:pPr>
            <a:r>
              <a:rPr lang="en-US" dirty="0"/>
              <a:t> </a:t>
            </a:r>
            <a:r>
              <a:rPr lang="en-US" dirty="0" smtClean="0"/>
              <a:t>  Consideration of referral to specialist</a:t>
            </a:r>
          </a:p>
          <a:p>
            <a:pPr>
              <a:buNone/>
            </a:pPr>
            <a:r>
              <a:rPr lang="en-US" dirty="0"/>
              <a:t> </a:t>
            </a:r>
            <a:r>
              <a:rPr lang="en-US" dirty="0" smtClean="0"/>
              <a:t>  If continuing therapy, there must be a revised assessment and plan for therapy</a:t>
            </a:r>
          </a:p>
          <a:p>
            <a:pPr>
              <a:buNone/>
            </a:pPr>
            <a:r>
              <a:rPr lang="en-US" dirty="0"/>
              <a:t> </a:t>
            </a:r>
            <a:r>
              <a:rPr lang="en-US" dirty="0" smtClean="0"/>
              <a:t>  Documented assessment of increased risk for adverse outcomes, including death.</a:t>
            </a:r>
            <a:endParaRPr lang="en-US" dirty="0"/>
          </a:p>
        </p:txBody>
      </p:sp>
      <p:sp>
        <p:nvSpPr>
          <p:cNvPr id="2" name="Title 1"/>
          <p:cNvSpPr>
            <a:spLocks noGrp="1"/>
          </p:cNvSpPr>
          <p:nvPr>
            <p:ph type="title"/>
          </p:nvPr>
        </p:nvSpPr>
        <p:spPr/>
        <p:txBody>
          <a:bodyPr/>
          <a:lstStyle/>
          <a:p>
            <a:r>
              <a:rPr lang="en-US" dirty="0" smtClean="0"/>
              <a:t>Managing Opioid Therapy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Short acting: Tylenol with codeine, Tramadol, hydrocodone, oxycodone, hydromorphone, Nucynta</a:t>
            </a:r>
          </a:p>
          <a:p>
            <a:r>
              <a:rPr lang="en-US" dirty="0" smtClean="0"/>
              <a:t>Long acting: MS Contin, Fentanyl, Opana, Oxycontin,  (Zohydro)</a:t>
            </a:r>
          </a:p>
          <a:p>
            <a:r>
              <a:rPr lang="en-US" dirty="0" smtClean="0"/>
              <a:t>Methadone</a:t>
            </a:r>
          </a:p>
          <a:p>
            <a:r>
              <a:rPr lang="en-US" dirty="0" smtClean="0"/>
              <a:t>Demerol</a:t>
            </a:r>
          </a:p>
          <a:p>
            <a:r>
              <a:rPr lang="en-US" dirty="0" smtClean="0"/>
              <a:t>Intrathecal opioid therapy</a:t>
            </a:r>
          </a:p>
        </p:txBody>
      </p:sp>
      <p:sp>
        <p:nvSpPr>
          <p:cNvPr id="2" name="Title 1"/>
          <p:cNvSpPr>
            <a:spLocks noGrp="1"/>
          </p:cNvSpPr>
          <p:nvPr>
            <p:ph type="title"/>
          </p:nvPr>
        </p:nvSpPr>
        <p:spPr/>
        <p:txBody>
          <a:bodyPr/>
          <a:lstStyle/>
          <a:p>
            <a:r>
              <a:rPr lang="en-US" dirty="0" smtClean="0"/>
              <a:t>Appropriate Use of Opioids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                 THE HOLY TRINITY</a:t>
            </a:r>
          </a:p>
          <a:p>
            <a:endParaRPr lang="en-US" dirty="0" smtClean="0"/>
          </a:p>
          <a:p>
            <a:pPr>
              <a:buNone/>
            </a:pPr>
            <a:r>
              <a:rPr lang="en-US" dirty="0" smtClean="0"/>
              <a:t>				  Hydrocodone</a:t>
            </a:r>
          </a:p>
          <a:p>
            <a:pPr>
              <a:buNone/>
            </a:pPr>
            <a:r>
              <a:rPr lang="en-US" dirty="0" smtClean="0"/>
              <a:t>                           Muscle Relaxant (Soma)</a:t>
            </a:r>
          </a:p>
          <a:p>
            <a:pPr>
              <a:buNone/>
            </a:pPr>
            <a:r>
              <a:rPr lang="en-US" dirty="0" smtClean="0"/>
              <a:t>                           Benzodiazepine</a:t>
            </a:r>
          </a:p>
          <a:p>
            <a:pPr>
              <a:buNone/>
            </a:pPr>
            <a:endParaRPr lang="en-US" dirty="0" smtClean="0"/>
          </a:p>
          <a:p>
            <a:pPr>
              <a:buNone/>
            </a:pPr>
            <a:r>
              <a:rPr lang="en-US" dirty="0" smtClean="0"/>
              <a:t>Red flag for DEA</a:t>
            </a:r>
          </a:p>
        </p:txBody>
      </p:sp>
      <p:sp>
        <p:nvSpPr>
          <p:cNvPr id="3" name="Title 2"/>
          <p:cNvSpPr>
            <a:spLocks noGrp="1"/>
          </p:cNvSpPr>
          <p:nvPr>
            <p:ph type="title"/>
          </p:nvPr>
        </p:nvSpPr>
        <p:spPr/>
        <p:txBody>
          <a:bodyPr/>
          <a:lstStyle/>
          <a:p>
            <a:r>
              <a:rPr lang="en-US" dirty="0" smtClean="0"/>
              <a:t>Appropriate Use of Opioids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PRN vs. Scheduled</a:t>
            </a:r>
          </a:p>
          <a:p>
            <a:r>
              <a:rPr lang="en-US" dirty="0" smtClean="0"/>
              <a:t>Treat flares and return to baseline</a:t>
            </a:r>
          </a:p>
          <a:p>
            <a:r>
              <a:rPr lang="en-US" dirty="0" smtClean="0"/>
              <a:t>It’s OK to say “no.”</a:t>
            </a:r>
          </a:p>
          <a:p>
            <a:r>
              <a:rPr lang="en-US" dirty="0" smtClean="0"/>
              <a:t>Be aware of trends and fads (Adderall)</a:t>
            </a:r>
          </a:p>
          <a:p>
            <a:r>
              <a:rPr lang="en-US" dirty="0" smtClean="0"/>
              <a:t>Stay informed and aware</a:t>
            </a:r>
          </a:p>
          <a:p>
            <a:pPr>
              <a:buNone/>
            </a:pPr>
            <a:r>
              <a:rPr lang="en-US" dirty="0"/>
              <a:t> </a:t>
            </a:r>
            <a:r>
              <a:rPr lang="en-US" dirty="0" smtClean="0"/>
              <a:t>    </a:t>
            </a:r>
            <a:r>
              <a:rPr lang="en-US" dirty="0" smtClean="0">
                <a:hlinkClick r:id="rId2"/>
              </a:rPr>
              <a:t>www.opiophile.org</a:t>
            </a:r>
            <a:endParaRPr lang="en-US" dirty="0" smtClean="0"/>
          </a:p>
          <a:p>
            <a:pPr>
              <a:buNone/>
            </a:pPr>
            <a:r>
              <a:rPr lang="en-US" dirty="0" smtClean="0"/>
              <a:t>     </a:t>
            </a:r>
          </a:p>
          <a:p>
            <a:pPr>
              <a:buNone/>
            </a:pPr>
            <a:endParaRPr lang="en-US" dirty="0"/>
          </a:p>
        </p:txBody>
      </p:sp>
      <p:sp>
        <p:nvSpPr>
          <p:cNvPr id="2" name="Title 1"/>
          <p:cNvSpPr>
            <a:spLocks noGrp="1"/>
          </p:cNvSpPr>
          <p:nvPr>
            <p:ph type="title"/>
          </p:nvPr>
        </p:nvSpPr>
        <p:spPr/>
        <p:txBody>
          <a:bodyPr/>
          <a:lstStyle/>
          <a:p>
            <a:r>
              <a:rPr lang="en-US" dirty="0" smtClean="0"/>
              <a:t>Appropriate Use of Opioids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Lake County Drug Task Force 219-755-3822</a:t>
            </a:r>
          </a:p>
          <a:p>
            <a:r>
              <a:rPr lang="en-US" dirty="0" smtClean="0">
                <a:hlinkClick r:id="rId2"/>
              </a:rPr>
              <a:t>www.deadiversion.udsoj.gov</a:t>
            </a:r>
            <a:endParaRPr lang="en-US" dirty="0" smtClean="0"/>
          </a:p>
          <a:p>
            <a:r>
              <a:rPr lang="en-US" dirty="0" smtClean="0"/>
              <a:t>    Scott Nowland (219) 681-7000 x128</a:t>
            </a:r>
          </a:p>
          <a:p>
            <a:r>
              <a:rPr lang="en-US" dirty="0" smtClean="0">
                <a:hlinkClick r:id="rId3"/>
              </a:rPr>
              <a:t>www.cdc.gov</a:t>
            </a:r>
            <a:endParaRPr lang="en-US" dirty="0" smtClean="0"/>
          </a:p>
          <a:p>
            <a:r>
              <a:rPr lang="en-US" dirty="0" smtClean="0">
                <a:hlinkClick r:id="rId4"/>
              </a:rPr>
              <a:t>www.bitterpill.IN.gov</a:t>
            </a:r>
            <a:r>
              <a:rPr lang="en-US" dirty="0" smtClean="0"/>
              <a:t>   (Indiana AG office)</a:t>
            </a:r>
          </a:p>
          <a:p>
            <a:r>
              <a:rPr lang="en-US" dirty="0" smtClean="0">
                <a:hlinkClick r:id="rId5"/>
              </a:rPr>
              <a:t>www.supportprop.org</a:t>
            </a:r>
            <a:r>
              <a:rPr lang="en-US" dirty="0" smtClean="0"/>
              <a:t>  (Physicians for Responsible Opioid Prescribing)</a:t>
            </a:r>
          </a:p>
          <a:p>
            <a:endParaRPr lang="en-US" dirty="0" smtClean="0"/>
          </a:p>
          <a:p>
            <a:endParaRPr lang="en-US" dirty="0" smtClean="0"/>
          </a:p>
          <a:p>
            <a:endParaRPr lang="en-US" dirty="0" smtClean="0"/>
          </a:p>
        </p:txBody>
      </p:sp>
      <p:sp>
        <p:nvSpPr>
          <p:cNvPr id="3" name="Title 2"/>
          <p:cNvSpPr>
            <a:spLocks noGrp="1"/>
          </p:cNvSpPr>
          <p:nvPr>
            <p:ph type="title"/>
          </p:nvPr>
        </p:nvSpPr>
        <p:spPr/>
        <p:txBody>
          <a:bodyPr/>
          <a:lstStyle/>
          <a:p>
            <a:r>
              <a:rPr lang="en-US" dirty="0" smtClean="0"/>
              <a:t> Resources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403</TotalTime>
  <Words>1136</Words>
  <Application>Microsoft Office PowerPoint</Application>
  <PresentationFormat>On-screen Show (4:3)</PresentationFormat>
  <Paragraphs>188</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The Role of Opioid Medication in Chronic Pain Management</vt:lpstr>
      <vt:lpstr>Indiana Prescribing Guidelines</vt:lpstr>
      <vt:lpstr>Included:</vt:lpstr>
      <vt:lpstr>Excluded:</vt:lpstr>
      <vt:lpstr>Guidelines apply when:</vt:lpstr>
      <vt:lpstr>Also included</vt:lpstr>
      <vt:lpstr>Why?</vt:lpstr>
      <vt:lpstr>Is there a problem?</vt:lpstr>
      <vt:lpstr>      Lake County, IN</vt:lpstr>
      <vt:lpstr>                 Indiana</vt:lpstr>
      <vt:lpstr>Opioid Free Treatment</vt:lpstr>
      <vt:lpstr>Procedures</vt:lpstr>
      <vt:lpstr>Physical Therapy</vt:lpstr>
      <vt:lpstr>Lifestyle Changes</vt:lpstr>
      <vt:lpstr>NSAID’s</vt:lpstr>
      <vt:lpstr>Adjuvant Medications</vt:lpstr>
      <vt:lpstr>Psychological Counseling</vt:lpstr>
      <vt:lpstr>Alternative Treatments</vt:lpstr>
      <vt:lpstr>Managing Opioid Therapy</vt:lpstr>
      <vt:lpstr>Managing Opioid Therapy</vt:lpstr>
      <vt:lpstr>Managing Opioid Therapy</vt:lpstr>
      <vt:lpstr>PowerPoint Presentation</vt:lpstr>
      <vt:lpstr>Managing Opioid Therapy</vt:lpstr>
      <vt:lpstr>Managing Opioid Therapy</vt:lpstr>
      <vt:lpstr>Managing Opioid Therapy</vt:lpstr>
      <vt:lpstr>Managing Opioid Therapy</vt:lpstr>
      <vt:lpstr>Appropriate Use of Opioids</vt:lpstr>
      <vt:lpstr>Appropriate Use of Opioids</vt:lpstr>
      <vt:lpstr>Appropriate Use of Opioids</vt:lpstr>
      <vt:lpstr> Resources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Opioid Medication in Chronic Pain Management</dc:title>
  <dc:creator>Jill Ullmann</dc:creator>
  <cp:lastModifiedBy>Jill Ullmann</cp:lastModifiedBy>
  <cp:revision>43</cp:revision>
  <dcterms:created xsi:type="dcterms:W3CDTF">2014-03-12T14:16:15Z</dcterms:created>
  <dcterms:modified xsi:type="dcterms:W3CDTF">2014-04-15T17:30:37Z</dcterms:modified>
</cp:coreProperties>
</file>